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3" r:id="rId1"/>
  </p:sldMasterIdLst>
  <p:sldIdLst>
    <p:sldId id="256" r:id="rId2"/>
    <p:sldId id="257" r:id="rId3"/>
    <p:sldId id="262" r:id="rId4"/>
    <p:sldId id="268" r:id="rId5"/>
    <p:sldId id="259" r:id="rId6"/>
    <p:sldId id="261" r:id="rId7"/>
    <p:sldId id="264" r:id="rId8"/>
    <p:sldId id="270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ime Bozo Godoy" initials="JBG" lastIdx="4" clrIdx="0">
    <p:extLst>
      <p:ext uri="{19B8F6BF-5375-455C-9EA6-DF929625EA0E}">
        <p15:presenceInfo xmlns:p15="http://schemas.microsoft.com/office/powerpoint/2012/main" userId="3a237273ff0cf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49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5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7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846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5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136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52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26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8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6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3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5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9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0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8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6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3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search?sxsrf=ALeKk00wwvjNM9g5zeNUs0pYFLWGBcPsFA:1598453901307&amp;q=c%C3%B3mo+se+pronuncia+litosfera&amp;stick=H4sIAAAAAAAAAOMIfcRozS3w8sc9YSmjSWtOXmPU4eINKMrPK81LzkwsyczPExLlYglJLcoV4pXi5uLMySzJL05LLUq0YlFiSi3mWcQqk3x4c26-QnGqQgFMmwJcFQCFQHfqXwAAAA&amp;sa=X&amp;ved=2ahUKEwjkp-jnkLnrAhWKHrkGHeUBAaoQ3eEDMAB6BAgDEAg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30539-416D-473B-B60C-4AFFDFA14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FÍSICA</a:t>
            </a:r>
            <a:br>
              <a:rPr lang="es-CL" dirty="0"/>
            </a:br>
            <a:r>
              <a:rPr lang="es-CL" dirty="0"/>
              <a:t>RESOLUCIÓN DE PROBLEMAS DE SELECCIÓN MÚLTIPLE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B30F62-A4BF-4DA9-AA58-93837CA1F0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CLASE 04</a:t>
            </a:r>
          </a:p>
          <a:p>
            <a:r>
              <a:rPr lang="es-CL" dirty="0"/>
              <a:t>2020</a:t>
            </a:r>
          </a:p>
          <a:p>
            <a:r>
              <a:rPr lang="es-CL" dirty="0"/>
              <a:t>JAIME BOZO GODOY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086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97"/>
    </mc:Choice>
    <mc:Fallback xmlns="">
      <p:transition spd="slow" advTm="5639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6DFF9EE-E14E-43FC-931F-CD5C54B28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222" y="213665"/>
            <a:ext cx="4096965" cy="225244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8391A0D-DC6C-42BB-AABE-09FF764D6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689" y="213664"/>
            <a:ext cx="3415308" cy="197809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9E87911-249E-4222-BAA7-8E879C3EC7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3996" y="213665"/>
            <a:ext cx="3081817" cy="197809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CAA7C33-CDA9-4786-A69B-2FCDFA1F79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7223" y="3431914"/>
            <a:ext cx="3475634" cy="205448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A0C7327-F8FE-470B-B29A-38B8AEC599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56911" y="3431915"/>
            <a:ext cx="3175113" cy="205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36"/>
    </mc:Choice>
    <mc:Fallback xmlns="">
      <p:transition spd="slow" advTm="628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1115A-E65B-4D69-A17B-8C87622DB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840182"/>
            <a:ext cx="8915399" cy="3602181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OBJETIVO</a:t>
            </a:r>
            <a:r>
              <a:rPr lang="es-CL" sz="1800" b="1" dirty="0">
                <a:solidFill>
                  <a:srgbClr val="0070C0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</a:rPr>
              <a:t>.</a:t>
            </a:r>
            <a:br>
              <a:rPr lang="es-CL" sz="1800" dirty="0">
                <a:latin typeface="Bradley Hand ITC" panose="03070402050302030203" pitchFamily="66" charset="0"/>
                <a:ea typeface="Calibri" panose="020F0502020204030204" pitchFamily="34" charset="0"/>
              </a:rPr>
            </a:br>
            <a:r>
              <a:rPr lang="es-CL" sz="4400" b="1" dirty="0">
                <a:latin typeface="Bradley Hand ITC" panose="03070402050302030203" pitchFamily="66" charset="0"/>
                <a:ea typeface="Calibri" panose="020F0502020204030204" pitchFamily="34" charset="0"/>
              </a:rPr>
              <a:t>Resolver diferente tipo de problemas de selección múltiple justificando  la respuesta seleccionada.</a:t>
            </a:r>
            <a:br>
              <a:rPr lang="es-CL" sz="4400" b="1" dirty="0">
                <a:latin typeface="Bradley Hand ITC" panose="03070402050302030203" pitchFamily="66" charset="0"/>
              </a:rPr>
            </a:br>
            <a:br>
              <a:rPr lang="es-C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184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63"/>
    </mc:Choice>
    <mc:Fallback xmlns="">
      <p:transition spd="slow" advTm="1326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D88C4-DD1E-4A4E-B8AA-B5513C55A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402259"/>
            <a:ext cx="9615487" cy="2485951"/>
          </a:xfrm>
        </p:spPr>
        <p:txBody>
          <a:bodyPr>
            <a:normAutofit fontScale="90000"/>
          </a:bodyPr>
          <a:lstStyle/>
          <a:p>
            <a:pPr marL="803275" indent="-803275" algn="just"/>
            <a:r>
              <a:rPr lang="es-CL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15.-</a:t>
            </a:r>
            <a:r>
              <a:rPr lang="es-ES" sz="3600" dirty="0">
                <a:solidFill>
                  <a:srgbClr val="000000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</a:rPr>
              <a:t>Una sustancia metálica, que se encuentra en fase sólida, absorbe energía en</a:t>
            </a:r>
            <a:br>
              <a:rPr lang="es-ES" sz="3600" dirty="0">
                <a:solidFill>
                  <a:srgbClr val="000000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</a:rPr>
            </a:br>
            <a:r>
              <a:rPr lang="es-ES" sz="3600" dirty="0">
                <a:solidFill>
                  <a:srgbClr val="000000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</a:rPr>
              <a:t>forma constante. El siguiente gráfico representa la temperatura T de la sustancia</a:t>
            </a:r>
            <a:br>
              <a:rPr lang="es-ES" sz="3600" dirty="0">
                <a:solidFill>
                  <a:srgbClr val="000000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</a:rPr>
            </a:br>
            <a:r>
              <a:rPr lang="es-ES" sz="3600" dirty="0">
                <a:solidFill>
                  <a:srgbClr val="000000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</a:rPr>
              <a:t>en función del tiempo t. </a:t>
            </a:r>
            <a:endParaRPr lang="es-CL" sz="3200" dirty="0">
              <a:latin typeface="Bradley Hand ITC" panose="03070402050302030203" pitchFamily="66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F5BFA7-E4FC-4AAB-A7D2-699179245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6747" y="223058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AutoShape 2">
            <a:hlinkClick r:id="rId2"/>
            <a:extLst>
              <a:ext uri="{FF2B5EF4-FFF2-40B4-BE49-F238E27FC236}">
                <a16:creationId xmlns:a16="http://schemas.microsoft.com/office/drawing/2014/main" id="{D31C58F7-ECB2-4DA0-8250-241A9B6D64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1413" y="396979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179E7C1-6703-49BC-AB74-F741289A8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813" y="2780535"/>
            <a:ext cx="4909847" cy="2683312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4DEEE384-DD9B-4033-8005-1D4F07DB4F38}"/>
              </a:ext>
            </a:extLst>
          </p:cNvPr>
          <p:cNvSpPr txBox="1"/>
          <p:nvPr/>
        </p:nvSpPr>
        <p:spPr>
          <a:xfrm>
            <a:off x="1788318" y="5646442"/>
            <a:ext cx="90363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/>
              <a:t>Si entre  1t  y  2t  la temperatura permanece constante y lo mismo ocurre entre 3t  y 4t , a partir del gráfico se puede afirmar correctamente que </a:t>
            </a:r>
          </a:p>
        </p:txBody>
      </p:sp>
    </p:spTree>
    <p:extLst>
      <p:ext uri="{BB962C8B-B14F-4D97-AF65-F5344CB8AC3E}">
        <p14:creationId xmlns:p14="http://schemas.microsoft.com/office/powerpoint/2010/main" val="7625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13"/>
    </mc:Choice>
    <mc:Fallback xmlns="">
      <p:transition spd="slow" advTm="3601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4A018DE-017C-48C1-B3BE-C7BC9D92BBB3}"/>
              </a:ext>
            </a:extLst>
          </p:cNvPr>
          <p:cNvSpPr txBox="1"/>
          <p:nvPr/>
        </p:nvSpPr>
        <p:spPr>
          <a:xfrm>
            <a:off x="1611511" y="261195"/>
            <a:ext cx="1036141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1463" indent="-271463">
              <a:lnSpc>
                <a:spcPct val="200000"/>
              </a:lnSpc>
            </a:pPr>
            <a:r>
              <a:rPr lang="es-CL" sz="2000" dirty="0"/>
              <a:t>A</a:t>
            </a:r>
            <a:r>
              <a:rPr lang="es-CL" sz="2400" b="1" dirty="0">
                <a:latin typeface="Bradley Hand ITC" panose="03070402050302030203" pitchFamily="66" charset="0"/>
              </a:rPr>
              <a:t>) a la temperatura 1T  la sustancia cede más calor que a 2T .</a:t>
            </a:r>
          </a:p>
          <a:p>
            <a:pPr marL="271463" indent="-271463"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B) la sustancia disminuye su calor específico al alcanzar las temperaturas   1T  y  .T2 </a:t>
            </a:r>
          </a:p>
          <a:p>
            <a:pPr marL="271463" indent="-271463"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C) 1T  corresponde a la temperatura de fusión de la sustancia y 2T  a la de ebullición. </a:t>
            </a:r>
          </a:p>
          <a:p>
            <a:pPr marL="271463" indent="-271463"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D) la energía absorbida entre  1t  y  2t  equivale al calor latente de vaporización.</a:t>
            </a:r>
          </a:p>
          <a:p>
            <a:pPr marL="271463" indent="-271463"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E) en  2t  toda la sustancia se encuentra en fase gaseosa. </a:t>
            </a:r>
          </a:p>
          <a:p>
            <a:pPr marL="271463" indent="-271463"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545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D88C4-DD1E-4A4E-B8AA-B5513C55A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145" y="128587"/>
            <a:ext cx="10349346" cy="1215304"/>
          </a:xfrm>
        </p:spPr>
        <p:txBody>
          <a:bodyPr>
            <a:normAutofit/>
          </a:bodyPr>
          <a:lstStyle/>
          <a:p>
            <a:pPr marL="803275" indent="-803275" algn="just"/>
            <a:r>
              <a:rPr lang="es-C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16</a:t>
            </a:r>
            <a:r>
              <a:rPr lang="es-CL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.-</a:t>
            </a:r>
            <a:r>
              <a:rPr lang="es-ES" sz="3200" b="1" dirty="0">
                <a:solidFill>
                  <a:schemeClr val="tx1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</a:rPr>
              <a:t>¿Cuál de las siguientes afirmaciones relacionadas con la litosfera es INCORRECTA?  </a:t>
            </a:r>
            <a:endParaRPr lang="es-CL" sz="32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9ABAA90-B345-41B7-97EC-B1E9157C5938}"/>
              </a:ext>
            </a:extLst>
          </p:cNvPr>
          <p:cNvSpPr txBox="1"/>
          <p:nvPr/>
        </p:nvSpPr>
        <p:spPr>
          <a:xfrm>
            <a:off x="1676400" y="1343891"/>
            <a:ext cx="96981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b="1" dirty="0">
                <a:latin typeface="Bradley Hand ITC" panose="03070402050302030203" pitchFamily="66" charset="0"/>
              </a:rPr>
              <a:t>A) Se destruye en la subducción de placas tectónicas.</a:t>
            </a:r>
          </a:p>
          <a:p>
            <a:r>
              <a:rPr lang="es-CL" sz="2400" b="1" dirty="0">
                <a:latin typeface="Bradley Hand ITC" panose="03070402050302030203" pitchFamily="66" charset="0"/>
              </a:rPr>
              <a:t>B) Es la capa rígida más externa de la Tierra.</a:t>
            </a:r>
          </a:p>
          <a:p>
            <a:r>
              <a:rPr lang="es-CL" sz="2400" b="1" dirty="0">
                <a:latin typeface="Bradley Hand ITC" panose="03070402050302030203" pitchFamily="66" charset="0"/>
              </a:rPr>
              <a:t>C) Está dividida en placas tectónicas.</a:t>
            </a:r>
          </a:p>
          <a:p>
            <a:r>
              <a:rPr lang="es-CL" sz="2400" b="1" dirty="0">
                <a:latin typeface="Bradley Hand ITC" panose="03070402050302030203" pitchFamily="66" charset="0"/>
              </a:rPr>
              <a:t>D) Es la capa que experimenta la mayor presión.</a:t>
            </a:r>
          </a:p>
          <a:p>
            <a:r>
              <a:rPr lang="es-CL" sz="2400" b="1" dirty="0">
                <a:latin typeface="Bradley Hand ITC" panose="03070402050302030203" pitchFamily="66" charset="0"/>
              </a:rPr>
              <a:t>E) Su parte oceánica se crea en las dorsales oceánicas. </a:t>
            </a:r>
          </a:p>
        </p:txBody>
      </p:sp>
      <p:pic>
        <p:nvPicPr>
          <p:cNvPr id="6" name="Picture 4" descr="Litosfera - Wikipedia, la enciclopedia libre">
            <a:extLst>
              <a:ext uri="{FF2B5EF4-FFF2-40B4-BE49-F238E27FC236}">
                <a16:creationId xmlns:a16="http://schemas.microsoft.com/office/drawing/2014/main" id="{61313B23-3E4E-4EF0-8926-42D8214DA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281" y="3769524"/>
            <a:ext cx="4188719" cy="271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38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36"/>
    </mc:Choice>
    <mc:Fallback xmlns="">
      <p:transition spd="slow" advTm="6283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15C8A5C-0BCC-444B-B143-42BB342BFFC4}"/>
              </a:ext>
            </a:extLst>
          </p:cNvPr>
          <p:cNvSpPr txBox="1"/>
          <p:nvPr/>
        </p:nvSpPr>
        <p:spPr>
          <a:xfrm>
            <a:off x="2403764" y="418234"/>
            <a:ext cx="888682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cs typeface="Arial" panose="020B0604020202020204" pitchFamily="34" charset="0"/>
              </a:rPr>
              <a:t>Litosfera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Bradley Hand ITC" panose="03070402050302030203" pitchFamily="66" charset="0"/>
                <a:cs typeface="Arial" panose="020B0604020202020204" pitchFamily="34" charset="0"/>
              </a:rPr>
              <a:t>Capa externa y rígida de la Tierra, de profundidad variable entre los 10 y los 50 km, constituida básicamente por silicatos e integrada por la corteza y parte del manto.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Bradley Hand ITC" panose="03070402050302030203" pitchFamily="66" charset="0"/>
                <a:cs typeface="Arial" panose="020B0604020202020204" pitchFamily="34" charset="0"/>
              </a:rPr>
              <a:t>"la litosfera está dividida en placas que engloban áreas continentales y oceánicas“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09465C3-D683-44A7-B905-BA70A47DC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764" y="4928310"/>
            <a:ext cx="93951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1 . La litosfera terrestre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. La litosfera es la capa </a:t>
            </a: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superficial sólida 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del planeta. Está constituida por </a:t>
            </a: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la corteza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 y por la parte superficial sólida del manto, el denominado </a:t>
            </a: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manto residual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. Segundo el tipo de corteza que contien se distinguen dos tipos de litosferas que son:</a:t>
            </a:r>
            <a:endParaRPr kumimoji="0" lang="es-CL" altLang="es-CL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 Litosfera oceánica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Es la que está formada por </a:t>
            </a: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corteza oceánica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y manto </a:t>
            </a: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residual. 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Constituye los fondos de los océanos y tiene un espesor medio de 65 km pero en las las grandes cordilleras que hay en el fondo de los océanos, las denominadas </a:t>
            </a: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dorsales oceánicas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su espesor es de sólo 7 km.</a:t>
            </a:r>
            <a:endParaRPr kumimoji="0" lang="es-CL" altLang="es-CL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 Litosfera continental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Es la que está formada por </a:t>
            </a: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corteza continental 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 manto </a:t>
            </a:r>
            <a:r>
              <a:rPr kumimoji="0" lang="es-CL" altLang="es-CL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residual</a:t>
            </a: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Es la que constituye los continentes. Tiene un espesor medio de unos 120 km.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073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12"/>
    </mc:Choice>
    <mc:Fallback xmlns="">
      <p:transition spd="slow" advTm="2541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D88C4-DD1E-4A4E-B8AA-B5513C55A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236" y="166256"/>
            <a:ext cx="9742516" cy="4253344"/>
          </a:xfrm>
        </p:spPr>
        <p:txBody>
          <a:bodyPr>
            <a:noAutofit/>
          </a:bodyPr>
          <a:lstStyle/>
          <a:p>
            <a:pPr marL="442913" indent="-442913" algn="just"/>
            <a:r>
              <a:rPr lang="es-CL" sz="2400" b="1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</a:rPr>
              <a:t>17</a:t>
            </a:r>
            <a:r>
              <a:rPr lang="es-CL" sz="2400" b="1" dirty="0">
                <a:solidFill>
                  <a:srgbClr val="000000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</a:rPr>
              <a:t>.-</a:t>
            </a:r>
            <a:r>
              <a:rPr lang="es-ES" sz="2400" b="1" dirty="0">
                <a:solidFill>
                  <a:srgbClr val="000000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</a:rPr>
              <a:t>El movimiento de los astros ha sido un tema de estudio desde la Antigüedad. Aristóteles describió un sistema geocéntrico, y esta teoría perduró varios siglos hasta que Copérnico formuló una teoría heliocéntrica. La obra de Copérnico sirvió de base para que Kepler formulara sus leyes a partir de observaciones hechas por Tycho Brahe, pero los recursos científicos de su época y el desacuerdo que los datos de Brahe tenían con el modelo copernicano no le permitieron probar sus afirmaciones. Fue Newton quien lo hizo después de haber desarrollado un modelo matemático y de proponer la Teoría de Gravitación Universal, ofreciendo así una explicación coherente con las leyes de Kepler. ¿Cuál fue el impacto del modelo propuesto por Kepler? </a:t>
            </a:r>
            <a:endParaRPr lang="es-CL" sz="24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6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891"/>
    </mc:Choice>
    <mc:Fallback xmlns="">
      <p:transition spd="slow" advTm="20589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5F4F982-E34B-4844-B396-F16FD17355B8}"/>
              </a:ext>
            </a:extLst>
          </p:cNvPr>
          <p:cNvSpPr txBox="1"/>
          <p:nvPr/>
        </p:nvSpPr>
        <p:spPr>
          <a:xfrm>
            <a:off x="1828800" y="418284"/>
            <a:ext cx="8659092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A) Reafirmó el modelo de gravitación de Newton.</a:t>
            </a:r>
          </a:p>
          <a:p>
            <a:pPr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B) Reafirmó como correcto el pensamiento de Aristóteles.</a:t>
            </a:r>
          </a:p>
          <a:p>
            <a:pPr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C) Sirvió como apoyo a la ley de gravitación universal de Newton.</a:t>
            </a:r>
          </a:p>
          <a:p>
            <a:pPr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D) Sirvió para invalidar los datos recopilados por Tycho Brahe.</a:t>
            </a:r>
          </a:p>
          <a:p>
            <a:pPr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E) Sirvió para validar las ideas de Tycho Brahe. </a:t>
            </a:r>
          </a:p>
          <a:p>
            <a:pPr>
              <a:lnSpc>
                <a:spcPct val="200000"/>
              </a:lnSpc>
            </a:pPr>
            <a:r>
              <a:rPr lang="es-CL" sz="2400" b="1" dirty="0">
                <a:latin typeface="Bradley Hand ITC" panose="03070402050302030203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880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891"/>
    </mc:Choice>
    <mc:Fallback xmlns="">
      <p:transition spd="slow" advTm="20589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D88C4-DD1E-4A4E-B8AA-B5513C55A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8" y="249382"/>
            <a:ext cx="10639370" cy="2715491"/>
          </a:xfrm>
        </p:spPr>
        <p:txBody>
          <a:bodyPr>
            <a:normAutofit/>
          </a:bodyPr>
          <a:lstStyle/>
          <a:p>
            <a:pPr marL="803275" indent="-803275" algn="just"/>
            <a:r>
              <a:rPr lang="es-C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18</a:t>
            </a:r>
            <a:r>
              <a:rPr lang="es-CL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.-</a:t>
            </a:r>
            <a:r>
              <a:rPr lang="es-ES" sz="27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 una zona se han registrado sismos cuyas magnitudes M se encuentran entre 4 y 7 en la escala de Richter. Considerando que los ejes de los gráficos</a:t>
            </a:r>
            <a:br>
              <a:rPr lang="es-ES" sz="27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ES" sz="27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tienen una graduación lineal, ¿cuál de ellos representa mejor la energía liberada E en función de M? </a:t>
            </a:r>
            <a:endParaRPr lang="es-CL" sz="2700" dirty="0">
              <a:solidFill>
                <a:schemeClr val="tx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6DFF9EE-E14E-43FC-931F-CD5C54B28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846" y="2762901"/>
            <a:ext cx="3505172" cy="192708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8391A0D-DC6C-42BB-AABE-09FF764D6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01" y="4920024"/>
            <a:ext cx="2915463" cy="168859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9E87911-249E-4222-BAA7-8E879C3EC7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8516" y="2817095"/>
            <a:ext cx="2917912" cy="187289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CAA7C33-CDA9-4786-A69B-2FCDFA1F79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8516" y="4920024"/>
            <a:ext cx="2856644" cy="168859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A0C7327-F8FE-470B-B29A-38B8AEC599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3053" y="2929585"/>
            <a:ext cx="2978222" cy="192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8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36"/>
    </mc:Choice>
    <mc:Fallback xmlns="">
      <p:transition spd="slow" advTm="6283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8"/>
</p:tagLst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1044</TotalTime>
  <Words>673</Words>
  <Application>Microsoft Office PowerPoint</Application>
  <PresentationFormat>Panorámica</PresentationFormat>
  <Paragraphs>33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Bradley Hand ITC</vt:lpstr>
      <vt:lpstr>Century Gothic</vt:lpstr>
      <vt:lpstr>Wingdings 3</vt:lpstr>
      <vt:lpstr>Espiral</vt:lpstr>
      <vt:lpstr>FÍSICA RESOLUCIÓN DE PROBLEMAS DE SELECCIÓN MÚLTIPLE</vt:lpstr>
      <vt:lpstr>OBJETIVO. Resolver diferente tipo de problemas de selección múltiple justificando  la respuesta seleccionada.  </vt:lpstr>
      <vt:lpstr>15.-Una sustancia metálica, que se encuentra en fase sólida, absorbe energía en forma constante. El siguiente gráfico representa la temperatura T de la sustancia en función del tiempo t. </vt:lpstr>
      <vt:lpstr>Presentación de PowerPoint</vt:lpstr>
      <vt:lpstr>16.-¿Cuál de las siguientes afirmaciones relacionadas con la litosfera es INCORRECTA?  </vt:lpstr>
      <vt:lpstr>Presentación de PowerPoint</vt:lpstr>
      <vt:lpstr>17.-El movimiento de los astros ha sido un tema de estudio desde la Antigüedad. Aristóteles describió un sistema geocéntrico, y esta teoría perduró varios siglos hasta que Copérnico formuló una teoría heliocéntrica. La obra de Copérnico sirvió de base para que Kepler formulara sus leyes a partir de observaciones hechas por Tycho Brahe, pero los recursos científicos de su época y el desacuerdo que los datos de Brahe tenían con el modelo copernicano no le permitieron probar sus afirmaciones. Fue Newton quien lo hizo después de haber desarrollado un modelo matemático y de proponer la Teoría de Gravitación Universal, ofreciendo así una explicación coherente con las leyes de Kepler. ¿Cuál fue el impacto del modelo propuesto por Kepler? </vt:lpstr>
      <vt:lpstr>Presentación de PowerPoint</vt:lpstr>
      <vt:lpstr>18.-En una zona se han registrado sismos cuyas magnitudes M se encuentran entre 4 y 7 en la escala de Richter. Considerando que los ejes de los gráficos tienen una graduación lineal, ¿cuál de ellos representa mejor la energía liberada E en función de M?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FÍSICA RESOLUCIÓN DE PROBLEMAS DE SELECCIÓN MÚLTIPLE</dc:title>
  <dc:creator>Jaime Bozo Godoy</dc:creator>
  <cp:lastModifiedBy>Jaime Bozo Godoy</cp:lastModifiedBy>
  <cp:revision>42</cp:revision>
  <dcterms:created xsi:type="dcterms:W3CDTF">2020-08-07T00:03:09Z</dcterms:created>
  <dcterms:modified xsi:type="dcterms:W3CDTF">2020-08-26T15:56:16Z</dcterms:modified>
</cp:coreProperties>
</file>