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99AC060-95EC-4464-BC7F-918224D2EBEB}">
          <p14:sldIdLst>
            <p14:sldId id="258"/>
          </p14:sldIdLst>
        </p14:section>
        <p14:section name="Sección sin título" id="{AA9A30A9-1430-4B58-8F7A-4836BB1E596D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EB4DA1-D04A-476A-8597-9BE690344A14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FC7A1E-2E5E-4182-A8E2-EDEB0CD7C5E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20040"/>
            <a:ext cx="7563172" cy="1143000"/>
          </a:xfrm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DIVERSOS PERO IGUALES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563172" cy="415401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645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ES" sz="3200" dirty="0" smtClean="0"/>
              <a:t>¿Cómo SE HACE JUSTICIA EN CHILE?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La institucionalidad democrática ofrece mecanismos para </a:t>
            </a:r>
            <a:r>
              <a:rPr lang="es-ES" dirty="0" smtClean="0"/>
              <a:t>promover y </a:t>
            </a:r>
            <a:r>
              <a:rPr lang="es-ES" dirty="0"/>
              <a:t>resguardar las libertades fundamentales y los derechos de </a:t>
            </a:r>
            <a:r>
              <a:rPr lang="es-ES" dirty="0" smtClean="0"/>
              <a:t>las personas </a:t>
            </a:r>
            <a:r>
              <a:rPr lang="es-ES" dirty="0"/>
              <a:t>y comunidades. En Chile, el sistema judicial es el </a:t>
            </a:r>
            <a:r>
              <a:rPr lang="es-ES" dirty="0" smtClean="0"/>
              <a:t>encargado de </a:t>
            </a:r>
            <a:r>
              <a:rPr lang="es-ES" dirty="0"/>
              <a:t>cumplir estos objetivos. Investigar sobre sus características </a:t>
            </a:r>
            <a:r>
              <a:rPr lang="es-ES" dirty="0" smtClean="0"/>
              <a:t>y funcionamiento </a:t>
            </a:r>
            <a:r>
              <a:rPr lang="es-ES" dirty="0"/>
              <a:t>es vital para construir </a:t>
            </a:r>
            <a:r>
              <a:rPr lang="es-ES" dirty="0" smtClean="0"/>
              <a:t>una </a:t>
            </a:r>
            <a:r>
              <a:rPr lang="es-ES" dirty="0"/>
              <a:t>sociedad más justa</a:t>
            </a:r>
          </a:p>
          <a:p>
            <a:r>
              <a:rPr lang="es-ES" dirty="0"/>
              <a:t>y </a:t>
            </a:r>
            <a:r>
              <a:rPr lang="es-ES" dirty="0" smtClean="0"/>
              <a:t>democrática.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245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ESTRUCTURA DEL SISTEMA JUDICIAL CHILENO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s-ES" dirty="0"/>
          </a:p>
          <a:p>
            <a:r>
              <a:rPr lang="es-ES" dirty="0"/>
              <a:t>El Poder Judicial tiene el mandato legal de resolver los conflictos e </a:t>
            </a:r>
            <a:r>
              <a:rPr lang="es-ES" dirty="0" smtClean="0"/>
              <a:t>impartir justicia </a:t>
            </a:r>
            <a:r>
              <a:rPr lang="es-ES" dirty="0"/>
              <a:t>considerando siempre ser garante de los derechos de las personas. </a:t>
            </a:r>
            <a:r>
              <a:rPr lang="es-ES" dirty="0" smtClean="0"/>
              <a:t>Sus acciones </a:t>
            </a:r>
            <a:r>
              <a:rPr lang="es-ES" dirty="0"/>
              <a:t>deben realizarse de manera clara, rápida y efectiva.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5400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8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   SISTEMA PROCESAL PENAL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s-ES" dirty="0" smtClean="0"/>
              <a:t>En Chile para mejorar el sistema judicial en su conjunto se introdujo paulatinamente, entre los años 2000 y 2005, la Reforma Procesal Penal.</a:t>
            </a:r>
          </a:p>
          <a:p>
            <a:r>
              <a:rPr lang="es-ES" dirty="0" smtClean="0"/>
              <a:t>Esta reforma incluyó en el año 2001 la Creación de </a:t>
            </a:r>
            <a:r>
              <a:rPr lang="es-ES" dirty="0"/>
              <a:t>la Defensoría Penal </a:t>
            </a:r>
            <a:r>
              <a:rPr lang="es-ES" dirty="0" smtClean="0"/>
              <a:t>Pública organismo </a:t>
            </a:r>
            <a:r>
              <a:rPr lang="es-ES" b="1" dirty="0" smtClean="0">
                <a:solidFill>
                  <a:srgbClr val="FF0000"/>
                </a:solidFill>
              </a:rPr>
              <a:t>«dedicado </a:t>
            </a:r>
            <a:r>
              <a:rPr lang="es-ES" b="1" dirty="0">
                <a:solidFill>
                  <a:srgbClr val="FF0000"/>
                </a:solidFill>
              </a:rPr>
              <a:t>a asegurar que todas las personas tengan garantizado </a:t>
            </a:r>
            <a:r>
              <a:rPr lang="es-ES" b="1" dirty="0" smtClean="0">
                <a:solidFill>
                  <a:srgbClr val="FF0000"/>
                </a:solidFill>
              </a:rPr>
              <a:t>el derecho </a:t>
            </a:r>
            <a:r>
              <a:rPr lang="es-ES" b="1" dirty="0">
                <a:solidFill>
                  <a:srgbClr val="FF0000"/>
                </a:solidFill>
              </a:rPr>
              <a:t>a la defensa de acuerdo con el lema «Sin defensa, no hay justicia». </a:t>
            </a:r>
            <a:r>
              <a:rPr lang="es-ES" dirty="0" smtClean="0"/>
              <a:t>Sin embargo</a:t>
            </a:r>
            <a:r>
              <a:rPr lang="es-ES" dirty="0"/>
              <a:t>, según algunos estudios, buena parte de la ciudadanía no </a:t>
            </a:r>
            <a:r>
              <a:rPr lang="es-ES" dirty="0" smtClean="0"/>
              <a:t>conoce bien </a:t>
            </a:r>
            <a:r>
              <a:rPr lang="es-ES" dirty="0"/>
              <a:t>estos </a:t>
            </a:r>
            <a:r>
              <a:rPr lang="es-ES" dirty="0" smtClean="0"/>
              <a:t>mecanismos.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195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    ACCESO A LA JUSTICIA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7153275" cy="47525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26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    PRINCIPIO DE IGUALDAD ANTE LA 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        LEY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es-ES" dirty="0"/>
              <a:t>El principio de igualdad ante la ley está íntimamente</a:t>
            </a:r>
          </a:p>
          <a:p>
            <a:r>
              <a:rPr lang="es-ES" dirty="0"/>
              <a:t>relacionado con el sentido de justicia y con la historia</a:t>
            </a:r>
          </a:p>
          <a:p>
            <a:r>
              <a:rPr lang="es-ES" dirty="0"/>
              <a:t>republicana de Chile. La Constitución de 1833 (art.</a:t>
            </a:r>
          </a:p>
          <a:p>
            <a:r>
              <a:rPr lang="es-ES" dirty="0"/>
              <a:t>12 inciso 1), la Constitución de 1925 (art.10 inciso</a:t>
            </a:r>
          </a:p>
          <a:p>
            <a:r>
              <a:rPr lang="es-ES" dirty="0"/>
              <a:t>1) y la Constitución vigente (art. 19 inciso 2) lo han</a:t>
            </a:r>
          </a:p>
          <a:p>
            <a:r>
              <a:rPr lang="es-ES" dirty="0"/>
              <a:t>establecido. Esta garantía constitucional es uno de </a:t>
            </a:r>
            <a:r>
              <a:rPr lang="es-ES" dirty="0" smtClean="0"/>
              <a:t>los aspectos </a:t>
            </a:r>
            <a:r>
              <a:rPr lang="es-ES" dirty="0"/>
              <a:t>que fundamenta el funcionamiento del </a:t>
            </a:r>
            <a:r>
              <a:rPr lang="es-ES" dirty="0" smtClean="0"/>
              <a:t>poder judicial </a:t>
            </a:r>
            <a:r>
              <a:rPr lang="es-ES" dirty="0"/>
              <a:t>y es deber del Estado darle cumplimiento. </a:t>
            </a:r>
            <a:r>
              <a:rPr lang="es-ES" dirty="0" smtClean="0"/>
              <a:t>A continuación</a:t>
            </a:r>
            <a:r>
              <a:rPr lang="es-ES" dirty="0"/>
              <a:t>, se presentan distintos ejemplos en </a:t>
            </a:r>
            <a:r>
              <a:rPr lang="es-ES" dirty="0" smtClean="0"/>
              <a:t>que se </a:t>
            </a:r>
            <a:r>
              <a:rPr lang="es-ES" dirty="0"/>
              <a:t>muestra </a:t>
            </a:r>
            <a:r>
              <a:rPr lang="es-ES" dirty="0" smtClean="0"/>
              <a:t>el cumplimiento de este principio en Chile.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85184"/>
            <a:ext cx="32175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1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320040"/>
            <a:ext cx="7643191" cy="1143000"/>
          </a:xfrm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       PRINCIPIO DE INOCENCIA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3" y="1556792"/>
            <a:ext cx="7560839" cy="524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7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128792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5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143000"/>
          </a:xfrm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SISTEMA PROCESAL EN CHILE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7355160" cy="489894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5565"/>
            <a:ext cx="7344816" cy="48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0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IGUALDAD DE GENERO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ES" dirty="0" smtClean="0"/>
              <a:t>Diversos </a:t>
            </a:r>
            <a:r>
              <a:rPr lang="es-ES" dirty="0"/>
              <a:t>pero iguales: el caso de la brecha</a:t>
            </a:r>
          </a:p>
          <a:p>
            <a:r>
              <a:rPr lang="es-ES" dirty="0"/>
              <a:t>de </a:t>
            </a:r>
            <a:r>
              <a:rPr lang="es-ES" dirty="0" smtClean="0"/>
              <a:t>género </a:t>
            </a:r>
            <a:endParaRPr lang="es-ES" dirty="0"/>
          </a:p>
          <a:p>
            <a:r>
              <a:rPr lang="es-ES" dirty="0"/>
              <a:t>El principio de igualdad es la garantía de que nadie es superior a otro </a:t>
            </a:r>
            <a:r>
              <a:rPr lang="es-ES" dirty="0" smtClean="0"/>
              <a:t>en dignidad </a:t>
            </a:r>
            <a:r>
              <a:rPr lang="es-ES" dirty="0"/>
              <a:t>y que todos tenemos los mismos derechos, a pesar de </a:t>
            </a:r>
            <a:r>
              <a:rPr lang="es-ES" dirty="0" smtClean="0"/>
              <a:t>nuestras legítimas </a:t>
            </a:r>
            <a:r>
              <a:rPr lang="es-ES" dirty="0"/>
              <a:t>diferencias. Este principio, sin embargo, no siempre es respetado.</a:t>
            </a:r>
          </a:p>
          <a:p>
            <a:r>
              <a:rPr lang="es-ES" dirty="0"/>
              <a:t>Uno de los casos más frecuentes en que podemos notar esta falta es en </a:t>
            </a:r>
            <a:r>
              <a:rPr lang="es-ES" dirty="0" smtClean="0"/>
              <a:t>la llamada </a:t>
            </a:r>
            <a:r>
              <a:rPr lang="es-ES" dirty="0"/>
              <a:t>«brecha de </a:t>
            </a:r>
            <a:r>
              <a:rPr lang="es-ES" dirty="0" smtClean="0"/>
              <a:t>género.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710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                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3672407" cy="46805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528392" cy="266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4077072"/>
            <a:ext cx="3498126" cy="2088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59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0392" cy="66693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4509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         EDUCANDO PARA LA NO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DISCRIMINACIÓN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/>
              <a:t>La no discriminación es un concepto que se relaciona de forma directa </a:t>
            </a:r>
            <a:r>
              <a:rPr lang="es-ES" dirty="0" smtClean="0"/>
              <a:t>con el </a:t>
            </a:r>
            <a:r>
              <a:rPr lang="es-ES" dirty="0"/>
              <a:t>principio de igualdad. Sin embargo, en la Declaración Universal de </a:t>
            </a:r>
            <a:r>
              <a:rPr lang="es-ES" dirty="0" smtClean="0"/>
              <a:t>los Derechos </a:t>
            </a:r>
            <a:r>
              <a:rPr lang="es-ES" dirty="0"/>
              <a:t>Humanos se trata en un artículo aparte (Art. 7), debido a que, si </a:t>
            </a:r>
            <a:r>
              <a:rPr lang="es-ES" dirty="0" smtClean="0"/>
              <a:t>bien todos </a:t>
            </a:r>
            <a:r>
              <a:rPr lang="es-ES" dirty="0"/>
              <a:t>podemos ser discriminados, existen grupos de personas que </a:t>
            </a:r>
            <a:r>
              <a:rPr lang="es-ES" dirty="0" smtClean="0"/>
              <a:t>por motivos </a:t>
            </a:r>
            <a:r>
              <a:rPr lang="es-ES" dirty="0"/>
              <a:t>físicos, históricos, sociales, económicos o culturales son </a:t>
            </a:r>
            <a:r>
              <a:rPr lang="es-ES" dirty="0" smtClean="0"/>
              <a:t>más susceptibles </a:t>
            </a:r>
            <a:r>
              <a:rPr lang="es-ES" dirty="0"/>
              <a:t>de serlo.</a:t>
            </a:r>
          </a:p>
        </p:txBody>
      </p:sp>
    </p:spTree>
    <p:extLst>
      <p:ext uri="{BB962C8B-B14F-4D97-AF65-F5344CB8AC3E}">
        <p14:creationId xmlns:p14="http://schemas.microsoft.com/office/powerpoint/2010/main" val="382718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¿Qué entendemos por discriminación?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Entendemos por discriminación  cualquier acto u omisión basada en prejuicios o convicciones relacionadas con el género , origen nacional o étnico , religión o convicciones ,discapacidad, edad u orientación sexual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19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14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¿Quién debe garantizar la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 igualdad?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ES" dirty="0" smtClean="0"/>
              <a:t>Los Estados tienen la obligación de generar leyes y políticas que garanticen la igualdad y la No discriminación. A su vez están obligados a efectuar acciones tendientes a desmantelar aquellas normas y prácticas que producen desigualdad estructural.</a:t>
            </a:r>
          </a:p>
          <a:p>
            <a:r>
              <a:rPr lang="es-ES" dirty="0" smtClean="0"/>
              <a:t>¿Qué pueden hacer los Estados?</a:t>
            </a:r>
          </a:p>
          <a:p>
            <a:r>
              <a:rPr lang="es-ES" dirty="0" smtClean="0"/>
              <a:t>Pueden implementar un trato preferente a grupos de desventaja estructural para revertir una situación de exclusión histórica mediante acciones afirmativas.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221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        Acciones Afirmativas y  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grupos vulnerados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¿Qué son las Acciones Afirmativas?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¿Qué son los grupos Vulnerados?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ES" sz="2000" dirty="0" smtClean="0"/>
              <a:t>Son medidas temporales que toman en cuenta a los grupos que han recibido un trato desigual para favorecerlos mediante mecanismos de distribución, con el fin de generar condiciones igualitarias.</a:t>
            </a:r>
            <a:endParaRPr lang="es-ES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es-ES" dirty="0"/>
              <a:t>Son grupos de personas en</a:t>
            </a:r>
          </a:p>
          <a:p>
            <a:r>
              <a:rPr lang="es-ES" dirty="0"/>
              <a:t>situación de desigualdad</a:t>
            </a:r>
          </a:p>
          <a:p>
            <a:r>
              <a:rPr lang="es-ES" dirty="0"/>
              <a:t>estructural histórica por</a:t>
            </a:r>
          </a:p>
          <a:p>
            <a:r>
              <a:rPr lang="es-ES" dirty="0"/>
              <a:t>diversos motivos:</a:t>
            </a:r>
          </a:p>
          <a:p>
            <a:r>
              <a:rPr lang="es-ES" dirty="0"/>
              <a:t>nacionalidad, origen</a:t>
            </a:r>
          </a:p>
          <a:p>
            <a:r>
              <a:rPr lang="es-ES" dirty="0"/>
              <a:t>étnico, migratorio</a:t>
            </a:r>
            <a:r>
              <a:rPr lang="es-ES" dirty="0" smtClean="0"/>
              <a:t>, religioso</a:t>
            </a:r>
            <a:r>
              <a:rPr lang="es-ES" dirty="0"/>
              <a:t>, ideológico, orientación sexual,</a:t>
            </a:r>
          </a:p>
          <a:p>
            <a:r>
              <a:rPr lang="es-ES" dirty="0"/>
              <a:t>género, discapacidad, edad, color de piel</a:t>
            </a:r>
            <a:r>
              <a:rPr lang="es-ES" dirty="0" smtClean="0"/>
              <a:t>, identidad </a:t>
            </a:r>
            <a:r>
              <a:rPr lang="es-ES" dirty="0"/>
              <a:t>cultural o </a:t>
            </a:r>
            <a:r>
              <a:rPr lang="es-ES" dirty="0" smtClean="0"/>
              <a:t>cualquier circunstancia </a:t>
            </a:r>
            <a:r>
              <a:rPr lang="es-ES" dirty="0"/>
              <a:t>que </a:t>
            </a:r>
            <a:r>
              <a:rPr lang="es-ES" dirty="0" smtClean="0"/>
              <a:t>se use </a:t>
            </a:r>
            <a:r>
              <a:rPr lang="es-ES" dirty="0"/>
              <a:t>como </a:t>
            </a:r>
            <a:r>
              <a:rPr lang="es-ES" dirty="0" smtClean="0"/>
              <a:t>pretexto para </a:t>
            </a:r>
            <a:r>
              <a:rPr lang="es-ES" dirty="0"/>
              <a:t>impedir el</a:t>
            </a:r>
          </a:p>
          <a:p>
            <a:r>
              <a:rPr lang="es-ES" dirty="0"/>
              <a:t>ejercicio de </a:t>
            </a:r>
            <a:r>
              <a:rPr lang="es-ES" dirty="0" smtClean="0"/>
              <a:t>los derechos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211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687</Words>
  <Application>Microsoft Office PowerPoint</Application>
  <PresentationFormat>Presentación en pantalla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Opulento</vt:lpstr>
      <vt:lpstr>DIVERSOS PERO IGUALES</vt:lpstr>
      <vt:lpstr>IGUALDAD DE GENERO</vt:lpstr>
      <vt:lpstr>                DEFINICIÓN</vt:lpstr>
      <vt:lpstr>Presentación de PowerPoint</vt:lpstr>
      <vt:lpstr>         EDUCANDO PARA LA NO                DISCRIMINACIÓN</vt:lpstr>
      <vt:lpstr>¿Qué entendemos por discriminación?</vt:lpstr>
      <vt:lpstr>Presentación de PowerPoint</vt:lpstr>
      <vt:lpstr>¿Quién debe garantizar la                    igualdad?</vt:lpstr>
      <vt:lpstr>        Acciones Afirmativas y               grupos vulnerados</vt:lpstr>
      <vt:lpstr>¿Cómo SE HACE JUSTICIA EN CHILE?</vt:lpstr>
      <vt:lpstr>ESTRUCTURA DEL SISTEMA JUDICIAL CHILENO</vt:lpstr>
      <vt:lpstr>   SISTEMA PROCESAL PENAL</vt:lpstr>
      <vt:lpstr>    ACCESO A LA JUSTICIA</vt:lpstr>
      <vt:lpstr>    PRINCIPIO DE IGUALDAD ANTE LA                            LEY</vt:lpstr>
      <vt:lpstr>       PRINCIPIO DE INOCENCIA</vt:lpstr>
      <vt:lpstr>Presentación de PowerPoint</vt:lpstr>
      <vt:lpstr>SISTEMA PROCESAL EN CHILE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DIVERSOS PERO IGUALES</dc:title>
  <dc:creator>Jacqueline</dc:creator>
  <cp:lastModifiedBy>Jacqueline</cp:lastModifiedBy>
  <cp:revision>12</cp:revision>
  <dcterms:created xsi:type="dcterms:W3CDTF">2020-10-20T01:54:25Z</dcterms:created>
  <dcterms:modified xsi:type="dcterms:W3CDTF">2020-10-20T03:51:34Z</dcterms:modified>
</cp:coreProperties>
</file>